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57" r:id="rId4"/>
    <p:sldId id="272" r:id="rId5"/>
    <p:sldId id="260" r:id="rId6"/>
    <p:sldId id="266" r:id="rId7"/>
    <p:sldId id="271" r:id="rId8"/>
    <p:sldId id="268" r:id="rId9"/>
    <p:sldId id="269" r:id="rId10"/>
  </p:sldIdLst>
  <p:sldSz cx="9144000" cy="6858000" type="screen4x3"/>
  <p:notesSz cx="6769100" cy="9906000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62315" autoAdjust="0"/>
  </p:normalViewPr>
  <p:slideViewPr>
    <p:cSldViewPr>
      <p:cViewPr varScale="1">
        <p:scale>
          <a:sx n="44" d="100"/>
          <a:sy n="44" d="100"/>
        </p:scale>
        <p:origin x="-2088" y="-10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35400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A6B55A-6FCA-405C-8584-D4712D852C19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35400" y="9409113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09113"/>
            <a:ext cx="29337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5E77AE5-8A7B-4BAD-9465-0331B41731F8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35400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1D6E465-1BC6-4826-9281-9C9F79043CAF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6275" y="4705350"/>
            <a:ext cx="5416550" cy="44577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  <a:endParaRPr lang="he-IL" noProof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35400" y="9409113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09113"/>
            <a:ext cx="29337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CCB263E-869F-40F5-BEAD-3AEF859CC616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e-IL" altLang="he-IL" smtClean="0"/>
              <a:t>שים לב!</a:t>
            </a:r>
          </a:p>
          <a:p>
            <a:pPr eaLnBrk="1" hangingPunct="1">
              <a:spcBef>
                <a:spcPct val="0"/>
              </a:spcBef>
            </a:pPr>
            <a:r>
              <a:rPr lang="he-IL" altLang="he-IL" smtClean="0"/>
              <a:t>הקפד שהמצגת לא תהיה "מקושקשת"- שמור על כתב אחיד, רווח ומעט כיתוב</a:t>
            </a:r>
          </a:p>
          <a:p>
            <a:pPr eaLnBrk="1" hangingPunct="1">
              <a:spcBef>
                <a:spcPct val="0"/>
              </a:spcBef>
            </a:pPr>
            <a:r>
              <a:rPr lang="he-IL" altLang="he-IL" smtClean="0"/>
              <a:t>אל תוסיף ציורים ועיטורים- רק טבלא/גרף או איור שמסבירים משהו שאתה רוצה להדגיש</a:t>
            </a:r>
          </a:p>
          <a:p>
            <a:pPr eaLnBrk="1" hangingPunct="1">
              <a:spcBef>
                <a:spcPct val="0"/>
              </a:spcBef>
            </a:pPr>
            <a:endParaRPr lang="he-IL" altLang="he-IL" smtClean="0"/>
          </a:p>
        </p:txBody>
      </p:sp>
      <p:sp>
        <p:nvSpPr>
          <p:cNvPr id="14340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AEF5F1-053D-4F72-89FC-4255EE289C17}" type="slidenum">
              <a:rPr lang="he-IL" altLang="he-IL" smtClean="0"/>
              <a:pPr/>
              <a:t>1</a:t>
            </a:fld>
            <a:endParaRPr lang="he-IL" alt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e-IL" altLang="he-IL" smtClean="0"/>
              <a:t>מספר משפטי רקע והקשר על הנושא הנבחר והרציונל לביצוע המחקר (רצוי לנסח באופן "יצירתי" המעורר סקרנות בקוראים – </a:t>
            </a:r>
            <a:r>
              <a:rPr lang="he-IL" altLang="he-IL" u="sng" smtClean="0"/>
              <a:t>הכוונה אינה לניסוח אישי </a:t>
            </a:r>
            <a:r>
              <a:rPr lang="he-IL" altLang="he-IL" smtClean="0"/>
              <a:t>אלא </a:t>
            </a:r>
            <a:r>
              <a:rPr lang="he-IL" altLang="he-IL" b="1" smtClean="0">
                <a:solidFill>
                  <a:srgbClr val="FF0000"/>
                </a:solidFill>
              </a:rPr>
              <a:t>לטיעון מבוסס ספרות מחקר</a:t>
            </a:r>
            <a:r>
              <a:rPr lang="he-IL" altLang="he-IL" smtClean="0"/>
              <a:t>).</a:t>
            </a:r>
          </a:p>
          <a:p>
            <a:pPr eaLnBrk="1" hangingPunct="1">
              <a:spcBef>
                <a:spcPct val="0"/>
              </a:spcBef>
            </a:pPr>
            <a:endParaRPr lang="en-US" altLang="he-IL" smtClean="0"/>
          </a:p>
          <a:p>
            <a:pPr eaLnBrk="1" hangingPunct="1">
              <a:spcBef>
                <a:spcPct val="0"/>
              </a:spcBef>
            </a:pPr>
            <a:r>
              <a:rPr lang="he-IL" altLang="he-IL" b="1" u="sng" smtClean="0"/>
              <a:t>(א) </a:t>
            </a:r>
            <a:r>
              <a:rPr lang="he-IL" altLang="he-IL" u="sng" smtClean="0"/>
              <a:t>הטיעון / הסוגיה במוקד המחקר</a:t>
            </a:r>
            <a:r>
              <a:rPr lang="he-IL" altLang="he-IL" smtClean="0"/>
              <a:t>: משפט אחד או מספר משפטים המבטאים את הטענה הכללית </a:t>
            </a:r>
            <a:r>
              <a:rPr lang="he-IL" altLang="he-IL" b="1" smtClean="0"/>
              <a:t>מבוססת ספרות מחקר </a:t>
            </a:r>
            <a:r>
              <a:rPr lang="he-IL" altLang="he-IL" smtClean="0"/>
              <a:t>(רעיון מוגדר ומצומצם) אותה שואף כותב העבודה להציג; </a:t>
            </a:r>
          </a:p>
          <a:p>
            <a:pPr eaLnBrk="1" hangingPunct="1">
              <a:spcBef>
                <a:spcPct val="0"/>
              </a:spcBef>
            </a:pPr>
            <a:r>
              <a:rPr lang="he-IL" altLang="he-IL" smtClean="0"/>
              <a:t>ב. סקירת ספרות המחקר: תיאוריות וממצאי מחקרים קודמים שבוצעו בתחום המחקר. </a:t>
            </a:r>
          </a:p>
          <a:p>
            <a:pPr eaLnBrk="1" hangingPunct="1">
              <a:spcBef>
                <a:spcPct val="0"/>
              </a:spcBef>
            </a:pPr>
            <a:r>
              <a:rPr lang="he-IL" altLang="he-IL" smtClean="0"/>
              <a:t>סקירת הספרות מסכמת את הידע בנושא המחקר ומובילה לשאלות המחקר. </a:t>
            </a:r>
          </a:p>
          <a:p>
            <a:pPr eaLnBrk="1" hangingPunct="1">
              <a:spcBef>
                <a:spcPct val="0"/>
              </a:spcBef>
            </a:pPr>
            <a:endParaRPr lang="he-IL" altLang="he-IL" smtClean="0"/>
          </a:p>
          <a:p>
            <a:pPr eaLnBrk="1" hangingPunct="1">
              <a:spcBef>
                <a:spcPct val="0"/>
              </a:spcBef>
            </a:pPr>
            <a:r>
              <a:rPr lang="he-IL" altLang="he-IL" b="1" smtClean="0"/>
              <a:t>לציין (בקצרה) ממצאי מחקרים מרכזיים עליהם יתבסס המחקר + סימוכין מחקריים (מראה מקום).</a:t>
            </a:r>
          </a:p>
        </p:txBody>
      </p:sp>
      <p:sp>
        <p:nvSpPr>
          <p:cNvPr id="15364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06C54C0-9043-4D38-ACC4-D972F38B62F3}" type="slidenum">
              <a:rPr lang="he-IL" altLang="he-IL" smtClean="0"/>
              <a:pPr/>
              <a:t>2</a:t>
            </a:fld>
            <a:endParaRPr lang="he-IL" altLang="he-I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e-IL" altLang="he-IL" smtClean="0"/>
              <a:t/>
            </a:r>
            <a:br>
              <a:rPr lang="he-IL" altLang="he-IL" smtClean="0"/>
            </a:br>
            <a:r>
              <a:rPr lang="he-IL" altLang="he-IL" b="1" u="sng" smtClean="0"/>
              <a:t>(א) </a:t>
            </a:r>
            <a:r>
              <a:rPr lang="he-IL" altLang="he-IL" smtClean="0"/>
              <a:t>"מטרת המחקר".</a:t>
            </a:r>
            <a:endParaRPr lang="en-US" altLang="he-IL" smtClean="0"/>
          </a:p>
          <a:p>
            <a:pPr eaLnBrk="1" hangingPunct="1">
              <a:spcBef>
                <a:spcPct val="0"/>
              </a:spcBef>
            </a:pPr>
            <a:r>
              <a:rPr lang="he-IL" altLang="he-IL" smtClean="0"/>
              <a:t>רציונל תיאורטי ואמפירי: מדוע חשוב לבצע את המחקר. </a:t>
            </a:r>
          </a:p>
          <a:p>
            <a:pPr eaLnBrk="1" hangingPunct="1">
              <a:spcBef>
                <a:spcPct val="0"/>
              </a:spcBef>
            </a:pPr>
            <a:endParaRPr lang="he-IL" altLang="he-IL" smtClean="0"/>
          </a:p>
          <a:p>
            <a:pPr eaLnBrk="1" hangingPunct="1">
              <a:spcBef>
                <a:spcPct val="0"/>
              </a:spcBef>
            </a:pPr>
            <a:r>
              <a:rPr lang="he-IL" altLang="he-IL" b="1" u="sng" smtClean="0"/>
              <a:t>(ב) </a:t>
            </a:r>
            <a:r>
              <a:rPr lang="he-IL" altLang="he-IL" smtClean="0"/>
              <a:t>"שאלת המחקר".</a:t>
            </a:r>
            <a:endParaRPr lang="en-US" altLang="he-IL" smtClean="0"/>
          </a:p>
          <a:p>
            <a:pPr eaLnBrk="1" hangingPunct="1">
              <a:spcBef>
                <a:spcPct val="0"/>
              </a:spcBef>
            </a:pPr>
            <a:r>
              <a:rPr lang="he-IL" altLang="he-IL" smtClean="0"/>
              <a:t>בכתב – שאלת המחקר</a:t>
            </a:r>
          </a:p>
          <a:p>
            <a:pPr eaLnBrk="1" hangingPunct="1">
              <a:spcBef>
                <a:spcPct val="0"/>
              </a:spcBef>
            </a:pPr>
            <a:r>
              <a:rPr lang="he-IL" altLang="he-IL" smtClean="0"/>
              <a:t>בע"פ - תיאור קצר של המחקר (להסביר מה מתכוון/ת החוקר/ת לעשות במחקר/ה בקצרה).</a:t>
            </a:r>
            <a:endParaRPr lang="en-US" altLang="he-IL" smtClean="0"/>
          </a:p>
        </p:txBody>
      </p:sp>
      <p:sp>
        <p:nvSpPr>
          <p:cNvPr id="16388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5DE5C3-2B48-4335-A63E-6A24416EC0A7}" type="slidenum">
              <a:rPr lang="he-IL" altLang="he-IL" smtClean="0"/>
              <a:pPr/>
              <a:t>3</a:t>
            </a:fld>
            <a:endParaRPr lang="he-IL" altLang="he-I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e-IL" altLang="he-IL" b="1" u="sng" smtClean="0"/>
              <a:t>שיטת המחקר</a:t>
            </a:r>
            <a:r>
              <a:rPr lang="he-IL" altLang="he-IL" smtClean="0"/>
              <a:t>: כמותי או איכותני והרציונל לבחירתו. ביסוס + מראי מקום מספרות המחקר</a:t>
            </a:r>
            <a:endParaRPr lang="en-US" altLang="he-IL" smtClean="0"/>
          </a:p>
          <a:p>
            <a:pPr eaLnBrk="1" hangingPunct="1">
              <a:spcBef>
                <a:spcPct val="0"/>
              </a:spcBef>
            </a:pPr>
            <a:endParaRPr lang="he-IL" altLang="he-IL" smtClean="0"/>
          </a:p>
        </p:txBody>
      </p:sp>
      <p:sp>
        <p:nvSpPr>
          <p:cNvPr id="1741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3CDDEF-4D33-4ADA-9908-FC931FC4EDC3}" type="slidenum">
              <a:rPr lang="he-IL" altLang="he-IL" smtClean="0"/>
              <a:pPr/>
              <a:t>5</a:t>
            </a:fld>
            <a:endParaRPr lang="he-IL" altLang="he-I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e-IL" altLang="he-IL" b="1" smtClean="0"/>
              <a:t>עיבוד הנתונים – </a:t>
            </a:r>
            <a:endParaRPr lang="en-US" altLang="he-IL" smtClean="0"/>
          </a:p>
          <a:p>
            <a:pPr eaLnBrk="1" hangingPunct="1">
              <a:spcBef>
                <a:spcPct val="0"/>
              </a:spcBef>
            </a:pPr>
            <a:r>
              <a:rPr lang="he-IL" altLang="he-IL" b="1" smtClean="0"/>
              <a:t>במחקר כמותי:</a:t>
            </a:r>
            <a:r>
              <a:rPr lang="he-IL" altLang="he-IL" smtClean="0"/>
              <a:t> תיאור של הניתוחים הסטטיסטיים.</a:t>
            </a:r>
            <a:endParaRPr lang="en-US" altLang="he-IL" smtClean="0"/>
          </a:p>
          <a:p>
            <a:pPr eaLnBrk="1" hangingPunct="1">
              <a:spcBef>
                <a:spcPct val="0"/>
              </a:spcBef>
            </a:pPr>
            <a:r>
              <a:rPr lang="he-IL" altLang="he-IL" b="1" smtClean="0"/>
              <a:t>במחקר איכותני: </a:t>
            </a:r>
            <a:r>
              <a:rPr lang="he-IL" altLang="he-IL" smtClean="0"/>
              <a:t> תיאור שיטת ניתוח הראיונות / התצפיות / המסמכים + סימוכין מספרות המחקר (מראה/י מקום)</a:t>
            </a:r>
          </a:p>
        </p:txBody>
      </p:sp>
      <p:sp>
        <p:nvSpPr>
          <p:cNvPr id="18436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458CD2-03E1-49CD-BFA5-BFF53ABAD4B5}" type="slidenum">
              <a:rPr lang="he-IL" altLang="he-IL" smtClean="0"/>
              <a:pPr/>
              <a:t>6</a:t>
            </a:fld>
            <a:endParaRPr lang="he-IL" altLang="he-I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he-IL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9E7C3A-BC9E-4FB8-8ACC-259F661F60AD}" type="slidenum">
              <a:rPr lang="he-IL" altLang="he-IL" smtClean="0"/>
              <a:pPr/>
              <a:t>9</a:t>
            </a:fld>
            <a:endParaRPr lang="he-IL" alt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86F80-1130-43C0-9BC8-F61840CBF879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9A56F-2C15-4B0D-B2A9-D4D4B4B4DFA8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1EF48-AB48-4E86-9F29-1E80D819CA7F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D4D79-0A3D-45B4-9CF4-8F22834B2E14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DE8B3-1B6E-4CEA-B694-D724195B9195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D8F58-BE3C-45A7-8C60-379B72F29C15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כותרת, תרשים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רשים 3"/>
          <p:cNvSpPr>
            <a:spLocks noGrp="1"/>
          </p:cNvSpPr>
          <p:nvPr>
            <p:ph type="ch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A913B-9C8B-4998-B90D-69E2B0E8559D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כותרת ותרש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רשים 2"/>
          <p:cNvSpPr>
            <a:spLocks noGrp="1"/>
          </p:cNvSpPr>
          <p:nvPr>
            <p:ph type="chart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1F523-EDB2-4D16-B098-95DC26B5635C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1F6D5-F43A-44C2-BDDF-0FFABDC1EB29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5CF73-85A7-4ABB-805D-8858C2B9D20F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71E5A-6B37-4098-ACC0-7F76F5511FF2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83CC0-4BF0-4DFE-821C-5DEBC051B237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F05C4-108C-4392-A6B3-FFB377151C0C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C2031-D67B-445B-B587-5D8DA8ECBB29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905AE-1A51-41D3-A86E-0721792DC790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467DC-FB00-47A9-B7B5-C82B3045FBCF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A80A0-D771-4BB9-87EF-87AC2CEB077E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D4EE1-4F57-4AB3-9C91-C361381B25BB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1C9D7-8A5F-40FB-83F0-ABF752D8A310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AE0B8-80CD-4972-A9A1-69C8C8996DEC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9E7DA-2AA5-480B-B612-A95A1A6134E1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D1757-5E21-4DD4-9EBA-264EBB6EAA60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004F9-5B51-4E01-BF95-ACBA1EDFACA9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34D70-286F-4203-B7BC-AD7847E52D15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סגנון כותרת של תבנית בסיס</a:t>
            </a:r>
          </a:p>
        </p:txBody>
      </p:sp>
      <p:sp>
        <p:nvSpPr>
          <p:cNvPr id="1027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סגנונות טקסט של תבנית בסיס</a:t>
            </a:r>
          </a:p>
          <a:p>
            <a:pPr lvl="1"/>
            <a:r>
              <a:rPr lang="he-IL" altLang="he-IL" smtClean="0"/>
              <a:t>רמה שנייה</a:t>
            </a:r>
          </a:p>
          <a:p>
            <a:pPr lvl="2"/>
            <a:r>
              <a:rPr lang="he-IL" altLang="he-IL" smtClean="0"/>
              <a:t>רמה שלישית</a:t>
            </a:r>
          </a:p>
          <a:p>
            <a:pPr lvl="3"/>
            <a:r>
              <a:rPr lang="he-IL" altLang="he-IL" smtClean="0"/>
              <a:t>רמה רביעית</a:t>
            </a:r>
          </a:p>
          <a:p>
            <a:pPr lvl="4"/>
            <a:r>
              <a:rPr lang="he-IL" alt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ABADBA-33BD-45CF-98A0-EC14CB114A39}" type="datetimeFigureOut">
              <a:rPr lang="he-IL"/>
              <a:pPr>
                <a:defRPr/>
              </a:pPr>
              <a:t>י"ז/חשון/תשע"ח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15137D7-EA8E-47FE-BA92-1A32B66618EC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n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cs typeface="Arial" panose="020B0604020202020204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cs typeface="Arial" panose="020B0604020202020204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cs typeface="Arial" panose="020B0604020202020204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349500"/>
            <a:ext cx="7772400" cy="1250950"/>
          </a:xfrm>
        </p:spPr>
        <p:txBody>
          <a:bodyPr rtlCol="1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5400" dirty="0" smtClean="0"/>
              <a:t>שם העבודה</a:t>
            </a:r>
            <a:br>
              <a:rPr lang="he-IL" sz="5400" dirty="0" smtClean="0"/>
            </a:br>
            <a:r>
              <a:rPr lang="he-IL" sz="5400" dirty="0" smtClean="0"/>
              <a:t/>
            </a:r>
            <a:br>
              <a:rPr lang="he-IL" sz="5400" dirty="0" smtClean="0"/>
            </a:br>
            <a:endParaRPr lang="he-IL" sz="5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6375" y="2997200"/>
            <a:ext cx="6400800" cy="1752600"/>
          </a:xfrm>
        </p:spPr>
        <p:txBody>
          <a:bodyPr/>
          <a:lstStyle/>
          <a:p>
            <a:pPr algn="r">
              <a:lnSpc>
                <a:spcPct val="100000"/>
              </a:lnSpc>
              <a:defRPr/>
            </a:pPr>
            <a:r>
              <a:rPr lang="he-IL" sz="2800" dirty="0" smtClean="0"/>
              <a:t>שם התלמיד המגיש:</a:t>
            </a:r>
          </a:p>
          <a:p>
            <a:pPr algn="r">
              <a:lnSpc>
                <a:spcPct val="100000"/>
              </a:lnSpc>
              <a:defRPr/>
            </a:pPr>
            <a:r>
              <a:rPr lang="he-IL" sz="2800" dirty="0" smtClean="0"/>
              <a:t>שם המנחה:</a:t>
            </a:r>
          </a:p>
          <a:p>
            <a:pPr algn="r">
              <a:lnSpc>
                <a:spcPct val="100000"/>
              </a:lnSpc>
              <a:defRPr/>
            </a:pPr>
            <a:r>
              <a:rPr lang="he-IL" sz="2800" dirty="0" smtClean="0"/>
              <a:t>שם בית הספר:</a:t>
            </a:r>
          </a:p>
          <a:p>
            <a:pPr>
              <a:defRPr/>
            </a:pPr>
            <a:endParaRPr lang="he-IL" sz="2800" dirty="0" smtClean="0"/>
          </a:p>
          <a:p>
            <a:pPr>
              <a:lnSpc>
                <a:spcPct val="100000"/>
              </a:lnSpc>
              <a:defRPr/>
            </a:pPr>
            <a:r>
              <a:rPr lang="he-IL" sz="2800" dirty="0" smtClean="0"/>
              <a:t>תאריך (חודש ושנה לועזיים)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algn="r">
              <a:defRPr/>
            </a:pPr>
            <a:r>
              <a:rPr lang="he-IL" altLang="he-IL" dirty="0" smtClean="0">
                <a:latin typeface="David" panose="020E0502060401010101" pitchFamily="34" charset="-79"/>
              </a:rPr>
              <a:t> רקע/סקירת ספרות</a:t>
            </a:r>
            <a:br>
              <a:rPr lang="he-IL" altLang="he-IL" dirty="0" smtClean="0">
                <a:latin typeface="David" panose="020E0502060401010101" pitchFamily="34" charset="-79"/>
              </a:rPr>
            </a:br>
            <a:endParaRPr lang="he-IL" dirty="0"/>
          </a:p>
        </p:txBody>
      </p:sp>
      <p:sp>
        <p:nvSpPr>
          <p:cNvPr id="5122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  <a:defRPr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algn="r">
              <a:defRPr/>
            </a:pPr>
            <a:r>
              <a:rPr lang="he-IL" altLang="he-IL" dirty="0" smtClean="0">
                <a:latin typeface="David" pitchFamily="34" charset="-79"/>
              </a:rPr>
              <a:t>מטרת המחקר</a:t>
            </a:r>
            <a:br>
              <a:rPr lang="he-IL" altLang="he-IL" dirty="0" smtClean="0">
                <a:latin typeface="David" pitchFamily="34" charset="-79"/>
              </a:rPr>
            </a:br>
            <a:endParaRPr lang="he-IL" dirty="0"/>
          </a:p>
        </p:txBody>
      </p:sp>
      <p:sp>
        <p:nvSpPr>
          <p:cNvPr id="6146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0238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  <a:defRPr/>
            </a:pPr>
            <a:endParaRPr lang="he-IL" altLang="he-IL" sz="3200" b="1" dirty="0" smtClean="0">
              <a:latin typeface="David" pitchFamily="34" charset="-79"/>
            </a:endParaRPr>
          </a:p>
        </p:txBody>
      </p:sp>
      <p:sp>
        <p:nvSpPr>
          <p:cNvPr id="6147" name="TextBox 5"/>
          <p:cNvSpPr txBox="1">
            <a:spLocks noChangeArrowheads="1"/>
          </p:cNvSpPr>
          <p:nvPr/>
        </p:nvSpPr>
        <p:spPr bwMode="auto">
          <a:xfrm>
            <a:off x="574675" y="3789363"/>
            <a:ext cx="85693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eaLnBrk="1" hangingPunct="1">
              <a:defRPr/>
            </a:pPr>
            <a:r>
              <a:rPr lang="he-IL" altLang="he-IL" sz="3200" b="1" dirty="0">
                <a:solidFill>
                  <a:schemeClr val="accent4">
                    <a:lumMod val="50000"/>
                  </a:schemeClr>
                </a:solidFill>
                <a:latin typeface="David" pitchFamily="34" charset="-79"/>
                <a:cs typeface="+mn-cs"/>
              </a:rPr>
              <a:t>שאלות המחקר</a:t>
            </a:r>
          </a:p>
          <a:p>
            <a:pPr rtl="1" eaLnBrk="1" hangingPunct="1">
              <a:defRPr/>
            </a:pPr>
            <a:endParaRPr lang="he-IL" altLang="he-IL" sz="3200" b="1" dirty="0">
              <a:solidFill>
                <a:schemeClr val="accent4">
                  <a:lumMod val="50000"/>
                </a:schemeClr>
              </a:solidFill>
              <a:latin typeface="David" pitchFamily="34" charset="-79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513" cy="1143000"/>
          </a:xfrm>
        </p:spPr>
        <p:txBody>
          <a:bodyPr/>
          <a:lstStyle/>
          <a:p>
            <a:pPr algn="r">
              <a:defRPr/>
            </a:pPr>
            <a:r>
              <a:rPr lang="he-IL" dirty="0" smtClean="0"/>
              <a:t>השערות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כותרת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he-IL" altLang="he-IL" dirty="0" smtClean="0">
                <a:latin typeface="David" pitchFamily="34" charset="-79"/>
              </a:rPr>
              <a:t> שיטות וחומרים</a:t>
            </a:r>
            <a:r>
              <a:rPr lang="he-IL" altLang="he-IL" sz="4000" dirty="0" smtClean="0">
                <a:latin typeface="David" pitchFamily="34" charset="-79"/>
              </a:rPr>
              <a:t> </a:t>
            </a:r>
            <a:endParaRPr lang="he-IL" altLang="he-IL" dirty="0" smtClean="0">
              <a:latin typeface="David" pitchFamily="34" charset="-79"/>
            </a:endParaRPr>
          </a:p>
        </p:txBody>
      </p:sp>
      <p:sp>
        <p:nvSpPr>
          <p:cNvPr id="14339" name="מציין מיקום תוכן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784725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  <a:defRPr/>
            </a:pPr>
            <a:endParaRPr lang="he-IL" altLang="he-IL" sz="3000" dirty="0" smtClean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he-IL" altLang="he-IL" dirty="0" smtClean="0">
                <a:latin typeface="David" pitchFamily="34" charset="-79"/>
              </a:rPr>
              <a:t>תוצאות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513" cy="1143000"/>
          </a:xfrm>
        </p:spPr>
        <p:txBody>
          <a:bodyPr/>
          <a:lstStyle/>
          <a:p>
            <a:pPr algn="r">
              <a:defRPr/>
            </a:pPr>
            <a:r>
              <a:rPr lang="he-IL" dirty="0" smtClean="0"/>
              <a:t>מסקנות ודיון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513" cy="1143000"/>
          </a:xfrm>
        </p:spPr>
        <p:txBody>
          <a:bodyPr/>
          <a:lstStyle/>
          <a:p>
            <a:pPr algn="r">
              <a:defRPr/>
            </a:pPr>
            <a:r>
              <a:rPr lang="he-IL" dirty="0" smtClean="0"/>
              <a:t>המלצות למחקרי המשך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1143000"/>
          </a:xfrm>
        </p:spPr>
        <p:txBody>
          <a:bodyPr/>
          <a:lstStyle/>
          <a:p>
            <a:pPr algn="r">
              <a:defRPr/>
            </a:pPr>
            <a:r>
              <a:rPr lang="he-IL" dirty="0" smtClean="0"/>
              <a:t>סיכום אישי- אפשרות- לא חובה/תודות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8024</TotalTime>
  <Words>229</Words>
  <Application>Microsoft Office PowerPoint</Application>
  <PresentationFormat>‫הצגה על המסך (4:3)</PresentationFormat>
  <Paragraphs>42</Paragraphs>
  <Slides>9</Slides>
  <Notes>6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3" baseType="lpstr">
      <vt:lpstr>Arial</vt:lpstr>
      <vt:lpstr>Calibri</vt:lpstr>
      <vt:lpstr>David</vt:lpstr>
      <vt:lpstr>ערכת נושא Office</vt:lpstr>
      <vt:lpstr>שם העבודה  </vt:lpstr>
      <vt:lpstr> רקע/סקירת ספרות </vt:lpstr>
      <vt:lpstr>מטרת המחקר </vt:lpstr>
      <vt:lpstr>השערות המחקר</vt:lpstr>
      <vt:lpstr> שיטות וחומרים </vt:lpstr>
      <vt:lpstr>תוצאות</vt:lpstr>
      <vt:lpstr>מסקנות ודיון</vt:lpstr>
      <vt:lpstr>המלצות למחקרי המשך</vt:lpstr>
      <vt:lpstr>סיכום אישי- אפשרות- לא חובה/תודות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שם העבודה שם הסטודנט/ית, ת"ז</dc:title>
  <dc:creator>Dr. Dalia Hasson-Gilad</dc:creator>
  <cp:lastModifiedBy>ראובן</cp:lastModifiedBy>
  <cp:revision>309</cp:revision>
  <cp:lastPrinted>2015-03-12T06:23:21Z</cp:lastPrinted>
  <dcterms:created xsi:type="dcterms:W3CDTF">2015-02-05T16:54:47Z</dcterms:created>
  <dcterms:modified xsi:type="dcterms:W3CDTF">2017-11-06T10:35:25Z</dcterms:modified>
</cp:coreProperties>
</file>